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7" r:id="rId4"/>
    <p:sldId id="266" r:id="rId5"/>
    <p:sldId id="265" r:id="rId6"/>
    <p:sldId id="259" r:id="rId7"/>
    <p:sldId id="268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7" autoAdjust="0"/>
    <p:restoredTop sz="87101" autoAdjust="0"/>
  </p:normalViewPr>
  <p:slideViewPr>
    <p:cSldViewPr snapToGrid="0">
      <p:cViewPr varScale="1">
        <p:scale>
          <a:sx n="78" d="100"/>
          <a:sy n="78" d="100"/>
        </p:scale>
        <p:origin x="10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B5EAC-F760-4F80-A16D-56A4D6FCC822}" type="datetimeFigureOut">
              <a:rPr lang="hr-HR" smtClean="0"/>
              <a:t>20.2.2020.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27A49-D531-40F6-A64C-C5E790B621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003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Nakon provedenog postupka jednostavne nabave i izrade </a:t>
            </a:r>
            <a:r>
              <a:rPr lang="hr-HR" dirty="0" err="1"/>
              <a:t>eNarudžbenice</a:t>
            </a:r>
            <a:r>
              <a:rPr lang="hr-HR" dirty="0"/>
              <a:t>, ovlaštena osoba - pročelnik Ureda za javnu nabavu elektronički potpisuje e-Narudžbenicu koja se automatski otprema prema primatelju, odnosno  putem elektroničke pošte odabranom ponuditelju.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dirty="0">
                <a:solidFill>
                  <a:schemeClr val="bg1"/>
                </a:solidFill>
              </a:rPr>
              <a:t>e-Narudžbenica se šalje zajedno s napomenom da primatelj odgovori na zaprimljeni e-mail kako bi Grad Zagreb imao potvrdu da je isti zaprimljen od strane odabranog ponuditelja.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7A49-D531-40F6-A64C-C5E790B6214D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88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7A49-D531-40F6-A64C-C5E790B6214D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5296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96220-B49A-41D1-99F0-43F03B3CC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EC378A-D7B5-4CEE-BC0B-92F2D250E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A9374-B481-4F53-8A0F-C9F22A29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A0C1-02E5-4496-B784-6F243D9DA632}" type="datetimeFigureOut">
              <a:rPr lang="hr-HR" smtClean="0"/>
              <a:t>20.2.2020.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FCF17-CA9C-4238-8F23-30AA8DD3C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5F621-065B-4188-9215-CAFE5D9B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23DF-3D98-4D8A-8BB8-4A083B669A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333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FE25-0E4C-411A-917E-0986E41C9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B01CCD-8C21-4B9A-96DA-998B73F3F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3E951-C864-4B5D-BC29-8DBC3F8AA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A0C1-02E5-4496-B784-6F243D9DA632}" type="datetimeFigureOut">
              <a:rPr lang="hr-HR" smtClean="0"/>
              <a:t>20.2.2020.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FA239-7537-43B7-87D0-0AF51FDE8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C205B-B64D-4CF1-B7C9-049F7215F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23DF-3D98-4D8A-8BB8-4A083B669A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364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5F9E6C-42D6-4789-AE07-2CABFF1F3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A8D4A-9458-483C-B84A-C8C8C2FCB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CCBB1-9EB0-4C12-87BA-B1328ED8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A0C1-02E5-4496-B784-6F243D9DA632}" type="datetimeFigureOut">
              <a:rPr lang="hr-HR" smtClean="0"/>
              <a:t>20.2.2020.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A42B0-B6FC-4B82-B3AC-1530E19A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6C550-71FB-46EA-B79C-51DA9FC0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23DF-3D98-4D8A-8BB8-4A083B669A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609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337FA-9F3C-4F89-8300-3BE1A253E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3DA66-548D-4C1B-AF78-07DA0F9CC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B1CD1-4A21-4E04-9968-B404161E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A0C1-02E5-4496-B784-6F243D9DA632}" type="datetimeFigureOut">
              <a:rPr lang="hr-HR" smtClean="0"/>
              <a:t>20.2.2020.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E9EA9-8593-44B4-8D7A-3BC77AE8C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F6578-5373-49BC-AAE4-C824E9FC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23DF-3D98-4D8A-8BB8-4A083B669A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861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CFADD-BFF2-4674-B7D5-6C8C1AD4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C6D57-B473-4ABB-ADB1-380A20D8E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E29B5-DC32-4142-A38C-8D3E22DC2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A0C1-02E5-4496-B784-6F243D9DA632}" type="datetimeFigureOut">
              <a:rPr lang="hr-HR" smtClean="0"/>
              <a:t>20.2.2020.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6A129-CD13-45D9-AE2A-54B1E9B1D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1E72E-9966-477B-8459-28696B709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23DF-3D98-4D8A-8BB8-4A083B669A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192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39863-00D7-454B-8EDE-814EF7A06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09834-5FC8-429C-B4F3-B539F14AE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9FE1A-5AC3-4FD8-BE5D-8F57BF8D1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3B6C3-E028-4E02-BE88-707A12D8F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A0C1-02E5-4496-B784-6F243D9DA632}" type="datetimeFigureOut">
              <a:rPr lang="hr-HR" smtClean="0"/>
              <a:t>20.2.2020.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84E75-2017-49F0-B92B-13F2B9811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DCA2C-4658-4729-836A-4778AD89E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23DF-3D98-4D8A-8BB8-4A083B669A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201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92560-6664-4A73-BE2A-46A76EED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E7667-CA42-40F5-B4EC-F42CCD240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B796F-BBDE-4E26-BCE3-B509D4BEB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A77AD-9097-499B-9CCC-9EC2202CC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2E491-A239-445F-A4A7-1D3E3BF195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58D205-45B8-4407-8A66-3E8898ACA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A0C1-02E5-4496-B784-6F243D9DA632}" type="datetimeFigureOut">
              <a:rPr lang="hr-HR" smtClean="0"/>
              <a:t>20.2.2020.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F57BE6-67EA-4FC0-B6A5-BA9F5807E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EA729-8FA6-4E40-8580-3DB474F4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23DF-3D98-4D8A-8BB8-4A083B669A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25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A3D39-300C-41C0-AEFA-9F62B2CC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F159E5-F370-45E7-AF14-EF262A4E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A0C1-02E5-4496-B784-6F243D9DA632}" type="datetimeFigureOut">
              <a:rPr lang="hr-HR" smtClean="0"/>
              <a:t>20.2.2020.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BE45B-676B-4FC0-98C0-364DD9052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AB83CC-13ED-4939-9D7E-80CF3472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23DF-3D98-4D8A-8BB8-4A083B669A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464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E7AC00-A2EA-4EE6-93C0-49F92F3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A0C1-02E5-4496-B784-6F243D9DA632}" type="datetimeFigureOut">
              <a:rPr lang="hr-HR" smtClean="0"/>
              <a:t>20.2.2020.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C34F1F-6F21-4E7A-B4A2-7D05C684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070AB-DF54-4FF6-9FF1-8BB8B774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23DF-3D98-4D8A-8BB8-4A083B669A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255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7F3BA-D7F9-46D2-91EF-2AEC4DB3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0A4B1-31AC-40F9-8B5B-BD6BC2388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31CBC-5794-4690-BCCB-BCA7221FE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53D12-9C6A-4892-92B7-F0B5E2F5C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A0C1-02E5-4496-B784-6F243D9DA632}" type="datetimeFigureOut">
              <a:rPr lang="hr-HR" smtClean="0"/>
              <a:t>20.2.2020.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7A9D4-EF60-45EF-BE64-D0010435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63D73-2AAF-4B42-BC14-59D5489CF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23DF-3D98-4D8A-8BB8-4A083B669A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204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DC02E-5870-459A-AECD-A69D29C95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2BE0EB-4DA4-4008-84D2-503083EF5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6B5028-8B08-4C3D-ADE0-1A7492F41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937DE-4CF5-4655-826F-C83A903D9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A0C1-02E5-4496-B784-6F243D9DA632}" type="datetimeFigureOut">
              <a:rPr lang="hr-HR" smtClean="0"/>
              <a:t>20.2.2020.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A5428-DC5A-4856-A417-88C9E52E0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56A18-6F84-415E-B887-63384F43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23DF-3D98-4D8A-8BB8-4A083B669A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722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05A635-E1DC-429E-9B5A-448DADB3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EEC4F-DD3A-4870-9B65-48A5F1CB3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54941-90E3-4ECD-BC7C-1A810390C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EA0C1-02E5-4496-B784-6F243D9DA632}" type="datetimeFigureOut">
              <a:rPr lang="hr-HR" smtClean="0"/>
              <a:t>20.2.2020.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35A64-DEF5-4940-BC66-2C1C925D0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DEFD5-ADF6-4F18-A5AB-7C5BE52E6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423DF-3D98-4D8A-8BB8-4A083B669A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461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7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8817" y="150947"/>
            <a:ext cx="10308207" cy="927466"/>
          </a:xfrm>
        </p:spPr>
        <p:txBody>
          <a:bodyPr>
            <a:noAutofit/>
          </a:bodyPr>
          <a:lstStyle/>
          <a:p>
            <a:r>
              <a:rPr lang="pl-PL" sz="3600" b="1" dirty="0">
                <a:latin typeface="+mn-lt"/>
              </a:rPr>
              <a:t>Razvoj sustava za upravljanje poslovnim procesima i e-servis</a:t>
            </a:r>
            <a:endParaRPr lang="hr-HR" sz="3600" b="1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4FC314-433C-4EDC-9159-DD5FD19854C1}"/>
              </a:ext>
            </a:extLst>
          </p:cNvPr>
          <p:cNvSpPr/>
          <p:nvPr/>
        </p:nvSpPr>
        <p:spPr>
          <a:xfrm>
            <a:off x="3269115" y="1654208"/>
            <a:ext cx="2826885" cy="51366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hr-HR" sz="1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defRPr/>
            </a:pPr>
            <a:r>
              <a:rPr lang="hr-HR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Usuglašavanje strateških i operativnih ciljeva s poslovnim procesima </a:t>
            </a:r>
          </a:p>
          <a:p>
            <a:pPr algn="ctr" defTabSz="685800">
              <a:defRPr/>
            </a:pPr>
            <a:endParaRPr lang="hr-HR" sz="1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781F86-246E-4D37-AD78-37E398E11A8A}"/>
              </a:ext>
            </a:extLst>
          </p:cNvPr>
          <p:cNvSpPr/>
          <p:nvPr/>
        </p:nvSpPr>
        <p:spPr>
          <a:xfrm>
            <a:off x="7182956" y="1636711"/>
            <a:ext cx="2716386" cy="47973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hr-HR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Digitalizacija i automatizacija procesa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2C65B0-3378-4266-82FC-927A282A3746}"/>
              </a:ext>
            </a:extLst>
          </p:cNvPr>
          <p:cNvSpPr/>
          <p:nvPr/>
        </p:nvSpPr>
        <p:spPr>
          <a:xfrm>
            <a:off x="829518" y="1137502"/>
            <a:ext cx="15395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hr-HR" sz="1350" b="1" kern="0" dirty="0">
                <a:latin typeface="Arial" panose="020B0604020202020204" pitchFamily="34" charset="0"/>
                <a:cs typeface="Arial" panose="020B0604020202020204" pitchFamily="34" charset="0"/>
              </a:rPr>
              <a:t>Faza 1</a:t>
            </a:r>
          </a:p>
          <a:p>
            <a:pPr algn="ctr" defTabSz="685800">
              <a:defRPr/>
            </a:pPr>
            <a:r>
              <a:rPr lang="hr-HR" sz="1350" b="1" kern="0" dirty="0">
                <a:latin typeface="Arial" panose="020B0604020202020204" pitchFamily="34" charset="0"/>
                <a:cs typeface="Arial" panose="020B0604020202020204" pitchFamily="34" charset="0"/>
              </a:rPr>
              <a:t>(2012. – 2014.)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2276CB-3033-4C51-8CD0-F28C71D55BBE}"/>
              </a:ext>
            </a:extLst>
          </p:cNvPr>
          <p:cNvSpPr/>
          <p:nvPr/>
        </p:nvSpPr>
        <p:spPr>
          <a:xfrm>
            <a:off x="3810244" y="1130968"/>
            <a:ext cx="14296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hr-HR" sz="1350" b="1" kern="0" dirty="0">
                <a:latin typeface="Arial" panose="020B0604020202020204" pitchFamily="34" charset="0"/>
                <a:cs typeface="Arial" panose="020B0604020202020204" pitchFamily="34" charset="0"/>
              </a:rPr>
              <a:t>Faza 2</a:t>
            </a:r>
          </a:p>
          <a:p>
            <a:pPr algn="ctr" defTabSz="685800">
              <a:defRPr/>
            </a:pPr>
            <a:r>
              <a:rPr lang="hr-HR" sz="1350" b="1" kern="0" dirty="0">
                <a:latin typeface="Arial" panose="020B0604020202020204" pitchFamily="34" charset="0"/>
                <a:cs typeface="Arial" panose="020B0604020202020204" pitchFamily="34" charset="0"/>
              </a:rPr>
              <a:t>(2015. – 2016.)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266BC3-D256-4CBA-A1F4-E554C288366D}"/>
              </a:ext>
            </a:extLst>
          </p:cNvPr>
          <p:cNvSpPr/>
          <p:nvPr/>
        </p:nvSpPr>
        <p:spPr>
          <a:xfrm>
            <a:off x="7869858" y="1117723"/>
            <a:ext cx="13425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hr-HR" sz="1350" b="1" kern="0" dirty="0"/>
              <a:t>Faza 3</a:t>
            </a:r>
          </a:p>
          <a:p>
            <a:pPr algn="ctr" defTabSz="685800">
              <a:defRPr/>
            </a:pPr>
            <a:r>
              <a:rPr lang="hr-HR" sz="1350" b="1" kern="0" dirty="0"/>
              <a:t>(2017. – 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D4DF54-004C-4643-BFD5-FF9D7CCF8103}"/>
              </a:ext>
            </a:extLst>
          </p:cNvPr>
          <p:cNvSpPr/>
          <p:nvPr/>
        </p:nvSpPr>
        <p:spPr>
          <a:xfrm>
            <a:off x="283500" y="1654208"/>
            <a:ext cx="2631584" cy="519913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pt-BR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Modeliranje, dizajniranje i dokumentiranje</a:t>
            </a:r>
            <a:r>
              <a:rPr lang="hr-HR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procesa</a:t>
            </a:r>
          </a:p>
        </p:txBody>
      </p:sp>
      <p:sp>
        <p:nvSpPr>
          <p:cNvPr id="2" name="Rectangle 1"/>
          <p:cNvSpPr/>
          <p:nvPr/>
        </p:nvSpPr>
        <p:spPr>
          <a:xfrm>
            <a:off x="1867223" y="2575725"/>
            <a:ext cx="5315733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Online servisi dostupni građanima i poslovnim subjektima:</a:t>
            </a:r>
          </a:p>
          <a:p>
            <a:endParaRPr lang="hr-HR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/>
              <a:t>ePisarnica</a:t>
            </a:r>
            <a:r>
              <a:rPr lang="hr-HR" sz="20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/>
              <a:t>eŠkolstvo</a:t>
            </a:r>
            <a:r>
              <a:rPr lang="hr-HR" sz="20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/>
              <a:t>eMatica</a:t>
            </a:r>
            <a:r>
              <a:rPr lang="hr-HR" sz="2000" dirty="0"/>
              <a:t> Grada Zagreba,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/>
              <a:t>eIzvadak</a:t>
            </a:r>
            <a:r>
              <a:rPr lang="hr-HR" sz="2000" dirty="0"/>
              <a:t> iz zbirke kupoprodajnih cijena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/>
              <a:t>ePrijava</a:t>
            </a:r>
            <a:r>
              <a:rPr lang="hr-HR" sz="2000" dirty="0"/>
              <a:t> za financiranje programa i projekata udruga,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/>
              <a:t>eBebe</a:t>
            </a:r>
            <a:r>
              <a:rPr lang="hr-HR" sz="2000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/>
              <a:t>eFinancijsko</a:t>
            </a:r>
            <a:r>
              <a:rPr lang="hr-HR" sz="2000" dirty="0"/>
              <a:t> poslovanje,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/>
              <a:t>eZgSport</a:t>
            </a:r>
            <a:r>
              <a:rPr lang="hr-HR" sz="2000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i="1" dirty="0" err="1"/>
              <a:t>eNarudžbenica</a:t>
            </a:r>
            <a:r>
              <a:rPr lang="hr-HR" sz="2000" i="1" dirty="0"/>
              <a:t> - nastavak procesa digitalizacije usluga Grada Zagreba</a:t>
            </a:r>
            <a:endParaRPr lang="hr-HR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650082"/>
              </p:ext>
            </p:extLst>
          </p:nvPr>
        </p:nvGraphicFramePr>
        <p:xfrm>
          <a:off x="357636" y="3853711"/>
          <a:ext cx="1509587" cy="2399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r:id="rId4" imgW="3153915" imgH="5012769" progId="">
                  <p:embed/>
                </p:oleObj>
              </mc:Choice>
              <mc:Fallback>
                <p:oleObj r:id="rId4" imgW="3153915" imgH="5012769" progId="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636" y="3853711"/>
                        <a:ext cx="1509587" cy="2399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ent-Up Arrow 2"/>
          <p:cNvSpPr/>
          <p:nvPr/>
        </p:nvSpPr>
        <p:spPr>
          <a:xfrm rot="5400000" flipV="1">
            <a:off x="7052393" y="1739546"/>
            <a:ext cx="1278998" cy="216308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82956" y="4083831"/>
            <a:ext cx="437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Uskoro stiže još digitalnih usluga: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/>
              <a:t>eUpisi</a:t>
            </a:r>
            <a:r>
              <a:rPr lang="hr-HR" sz="2000" dirty="0"/>
              <a:t> u dječje vrtiće,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/>
              <a:t>eDozvola</a:t>
            </a:r>
            <a:r>
              <a:rPr lang="hr-HR" sz="20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/>
              <a:t>eKomunalne</a:t>
            </a:r>
            <a:r>
              <a:rPr lang="hr-HR" sz="2000" dirty="0"/>
              <a:t> naknade,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/>
              <a:t>eKomunalni</a:t>
            </a:r>
            <a:r>
              <a:rPr lang="hr-HR" sz="2000" dirty="0"/>
              <a:t> doprinosi,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/>
              <a:t>ePrimjedbe</a:t>
            </a:r>
            <a:r>
              <a:rPr lang="hr-HR" sz="2000" dirty="0"/>
              <a:t> na GUP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755" y="270041"/>
            <a:ext cx="1104844" cy="134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9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755" y="270041"/>
            <a:ext cx="1104844" cy="13438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0D18E0-B685-4574-9F0D-B30ED4C70D90}"/>
              </a:ext>
            </a:extLst>
          </p:cNvPr>
          <p:cNvSpPr/>
          <p:nvPr/>
        </p:nvSpPr>
        <p:spPr>
          <a:xfrm>
            <a:off x="457200" y="2058896"/>
            <a:ext cx="720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spcAft>
                <a:spcPts val="0"/>
              </a:spcAft>
            </a:pPr>
            <a:r>
              <a:rPr lang="hr-HR" sz="2800" dirty="0"/>
              <a:t>Grad Zagreb u potpunosti je implementirao digitalizirani proces:</a:t>
            </a:r>
            <a:endParaRPr lang="hr-HR" sz="2800" dirty="0"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167154" cy="1143000"/>
          </a:xfrm>
        </p:spPr>
        <p:txBody>
          <a:bodyPr>
            <a:noAutofit/>
          </a:bodyPr>
          <a:lstStyle/>
          <a:p>
            <a:r>
              <a:rPr lang="pl-PL" sz="3600" b="1" dirty="0">
                <a:latin typeface="+mn-lt"/>
              </a:rPr>
              <a:t>Digitalizacija procesa obrade Narudžbenica - eNarudžbenica</a:t>
            </a:r>
            <a:r>
              <a:rPr lang="hr-HR" sz="3600" b="1" dirty="0">
                <a:latin typeface="+mn-lt"/>
              </a:rPr>
              <a:t> u postupcima jednostavne nabave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3168" y="3937950"/>
            <a:ext cx="2988541" cy="22400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4608369"/>
            <a:ext cx="7862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spcAft>
                <a:spcPts val="0"/>
              </a:spcAft>
            </a:pPr>
            <a:r>
              <a:rPr lang="hr-HR" sz="2400" dirty="0"/>
              <a:t>Projektom </a:t>
            </a:r>
            <a:r>
              <a:rPr lang="hr-HR" sz="2400" dirty="0" err="1"/>
              <a:t>eNarudžbenice</a:t>
            </a:r>
            <a:r>
              <a:rPr lang="hr-HR" sz="2400" dirty="0"/>
              <a:t> u Gradu Zagrebu omogućeno je </a:t>
            </a:r>
            <a:r>
              <a:rPr lang="hr-HR" sz="2400" b="1" dirty="0"/>
              <a:t>elektroničko potpisivanje narudžbenica </a:t>
            </a:r>
            <a:r>
              <a:rPr lang="hr-HR" sz="2400" dirty="0"/>
              <a:t>te </a:t>
            </a:r>
            <a:r>
              <a:rPr lang="hr-HR" sz="2400" b="1" dirty="0"/>
              <a:t>slanje</a:t>
            </a:r>
            <a:r>
              <a:rPr lang="hr-HR" sz="2400" dirty="0"/>
              <a:t> istih u </a:t>
            </a:r>
            <a:r>
              <a:rPr lang="hr-HR" sz="2400" b="1" dirty="0"/>
              <a:t>elektroničkom obliku </a:t>
            </a:r>
            <a:r>
              <a:rPr lang="hr-HR" sz="2400" dirty="0"/>
              <a:t>iz Ureda za javnu nabavu prema odabranom ponuditelju.</a:t>
            </a:r>
            <a:endParaRPr lang="hr-H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0532" y="2937489"/>
            <a:ext cx="7862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hr-HR" sz="2400" b="1" dirty="0"/>
              <a:t>Izrade, potpisivanja i slanja </a:t>
            </a:r>
            <a:r>
              <a:rPr lang="hr-HR" sz="2400" b="1" dirty="0" err="1"/>
              <a:t>eNarudžbenica</a:t>
            </a:r>
            <a:r>
              <a:rPr lang="hr-HR" sz="2400" b="1" dirty="0"/>
              <a:t> </a:t>
            </a:r>
            <a:r>
              <a:rPr lang="hr-HR" sz="2400" dirty="0"/>
              <a:t>u postupcima jednostavne nabave, sklopljenih temeljem Zakona o javnoj nabavi između Grada Zagreba i odabranog ponuditelja</a:t>
            </a:r>
          </a:p>
        </p:txBody>
      </p:sp>
    </p:spTree>
    <p:extLst>
      <p:ext uri="{BB962C8B-B14F-4D97-AF65-F5344CB8AC3E}">
        <p14:creationId xmlns:p14="http://schemas.microsoft.com/office/powerpoint/2010/main" val="2187093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10600" y="0"/>
            <a:ext cx="214170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755" y="270041"/>
            <a:ext cx="1104844" cy="13438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358" y="116114"/>
            <a:ext cx="1963946" cy="67418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418898"/>
            <a:ext cx="8486775" cy="4880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78818" y="150947"/>
            <a:ext cx="9487696" cy="927466"/>
          </a:xfrm>
        </p:spPr>
        <p:txBody>
          <a:bodyPr>
            <a:noAutofit/>
          </a:bodyPr>
          <a:lstStyle/>
          <a:p>
            <a:r>
              <a:rPr lang="pl-PL" sz="3600" b="1" dirty="0">
                <a:latin typeface="+mn-lt"/>
              </a:rPr>
              <a:t>eNarudžbenica</a:t>
            </a:r>
            <a:endParaRPr lang="hr-HR" sz="36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218" y="1490112"/>
            <a:ext cx="7287130" cy="502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2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755" y="270041"/>
            <a:ext cx="1104844" cy="1343897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437848"/>
              </p:ext>
            </p:extLst>
          </p:nvPr>
        </p:nvGraphicFramePr>
        <p:xfrm>
          <a:off x="176540" y="3536885"/>
          <a:ext cx="1509587" cy="2399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r:id="rId5" imgW="3153915" imgH="5012769" progId="">
                  <p:embed/>
                </p:oleObj>
              </mc:Choice>
              <mc:Fallback>
                <p:oleObj r:id="rId5" imgW="3153915" imgH="5012769" progId="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540" y="3536885"/>
                        <a:ext cx="1509587" cy="2399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260648"/>
            <a:ext cx="396044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r-HR" sz="3600" b="1" dirty="0"/>
              <a:t>Projekt u brojkama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27608" y="1956434"/>
            <a:ext cx="4547106" cy="2215119"/>
          </a:xfrm>
        </p:spPr>
        <p:txBody>
          <a:bodyPr>
            <a:normAutofit lnSpcReduction="10000"/>
          </a:bodyPr>
          <a:lstStyle/>
          <a:p>
            <a:r>
              <a:rPr lang="hr-HR" sz="2800" dirty="0"/>
              <a:t>27 gradskih upravnih tijela</a:t>
            </a:r>
          </a:p>
          <a:p>
            <a:r>
              <a:rPr lang="hr-HR" dirty="0"/>
              <a:t>6.321 izdanih Narudžbenica u 2018.</a:t>
            </a:r>
          </a:p>
          <a:p>
            <a:r>
              <a:rPr lang="hr-HR" sz="2800" dirty="0"/>
              <a:t>6.649 </a:t>
            </a:r>
            <a:r>
              <a:rPr lang="hr-HR" dirty="0"/>
              <a:t>izdanih Narudžbenica u 2019.</a:t>
            </a:r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0266" y="869828"/>
            <a:ext cx="6059482" cy="533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05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755" y="270041"/>
            <a:ext cx="1104844" cy="134389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49930" y="486416"/>
            <a:ext cx="4190400" cy="6048672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hr-HR" sz="2600" b="1" dirty="0"/>
              <a:t>Prednosti digitalizacije </a:t>
            </a:r>
            <a:r>
              <a:rPr lang="hr-HR" sz="2600" b="1" dirty="0" err="1"/>
              <a:t>eNarudžbenice</a:t>
            </a:r>
            <a:endParaRPr lang="hr-HR" sz="2600" b="1" dirty="0"/>
          </a:p>
          <a:p>
            <a:pPr marL="0" lvl="1" indent="0">
              <a:buNone/>
            </a:pPr>
            <a:endParaRPr lang="hr-HR" sz="2600" b="1" dirty="0"/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hr-HR" sz="2600" dirty="0"/>
              <a:t>Pojednostavljen administrativni postupak</a:t>
            </a:r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hr-HR" sz="2600" dirty="0"/>
              <a:t>Povećana učinkovitost</a:t>
            </a:r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hr-HR" sz="2600" dirty="0"/>
              <a:t>Smanjenje troškova</a:t>
            </a:r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hr-HR" sz="2600" dirty="0"/>
              <a:t>Ubrzan i transparentan proces izdavanja Narudžbenice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BACA7D-3EF8-40ED-A3A3-115393D1075E}"/>
              </a:ext>
            </a:extLst>
          </p:cNvPr>
          <p:cNvSpPr txBox="1">
            <a:spLocks/>
          </p:cNvSpPr>
          <p:nvPr/>
        </p:nvSpPr>
        <p:spPr>
          <a:xfrm>
            <a:off x="5970720" y="486416"/>
            <a:ext cx="4744905" cy="6048672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defPPr>
              <a:defRPr lang="sr-Latn-RS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0" lvl="1" indent="0">
              <a:spcBef>
                <a:spcPct val="20000"/>
              </a:spcBef>
              <a:buFont typeface="Arial" pitchFamily="34" charset="0"/>
              <a:buNone/>
              <a:defRPr sz="2400" b="1">
                <a:solidFill>
                  <a:schemeClr val="bg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hr-HR" dirty="0">
                <a:solidFill>
                  <a:schemeClr val="tx1"/>
                </a:solidFill>
              </a:rPr>
              <a:t>Prednosti izdavanja </a:t>
            </a:r>
            <a:r>
              <a:rPr lang="hr-HR" dirty="0" err="1">
                <a:solidFill>
                  <a:schemeClr val="tx1"/>
                </a:solidFill>
              </a:rPr>
              <a:t>eNarudžbenica</a:t>
            </a:r>
            <a:r>
              <a:rPr lang="hr-HR" dirty="0">
                <a:solidFill>
                  <a:schemeClr val="tx1"/>
                </a:solidFill>
              </a:rPr>
              <a:t> za poslovne subjekte Grada Zagreba</a:t>
            </a:r>
          </a:p>
          <a:p>
            <a:pPr lvl="1"/>
            <a:endParaRPr lang="hr-HR" dirty="0">
              <a:solidFill>
                <a:schemeClr val="tx1"/>
              </a:solidFill>
            </a:endParaRPr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hr-HR" b="0" dirty="0">
                <a:solidFill>
                  <a:schemeClr val="tx1"/>
                </a:solidFill>
              </a:rPr>
              <a:t>Ubrzan proces dostave Narudžbenica</a:t>
            </a:r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hr-HR" b="0" dirty="0">
                <a:solidFill>
                  <a:schemeClr val="tx1"/>
                </a:solidFill>
              </a:rPr>
              <a:t>Isključena mogućnost gubitka Narudžbenica</a:t>
            </a:r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hr-HR" b="0" dirty="0">
                <a:solidFill>
                  <a:schemeClr val="tx1"/>
                </a:solidFill>
              </a:rPr>
              <a:t>Mogućnost praćenja statusa </a:t>
            </a:r>
            <a:r>
              <a:rPr lang="hr-HR" b="0" dirty="0" err="1">
                <a:solidFill>
                  <a:schemeClr val="tx1"/>
                </a:solidFill>
              </a:rPr>
              <a:t>eNarudžbenica</a:t>
            </a:r>
            <a:r>
              <a:rPr lang="hr-HR" b="0" dirty="0">
                <a:solidFill>
                  <a:schemeClr val="tx1"/>
                </a:solidFill>
              </a:rPr>
              <a:t> s točnim podatkom o vremenu preuzimanja </a:t>
            </a:r>
            <a:r>
              <a:rPr lang="hr-HR" b="0" dirty="0" err="1">
                <a:solidFill>
                  <a:schemeClr val="tx1"/>
                </a:solidFill>
              </a:rPr>
              <a:t>eNarudžbenice</a:t>
            </a:r>
            <a:r>
              <a:rPr lang="hr-HR" b="0" dirty="0">
                <a:solidFill>
                  <a:schemeClr val="tx1"/>
                </a:solidFill>
              </a:rPr>
              <a:t> od strane ponuditelja</a:t>
            </a:r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hr-HR" b="0" dirty="0">
                <a:solidFill>
                  <a:schemeClr val="tx1"/>
                </a:solidFill>
              </a:rPr>
              <a:t>Smanjeni troškovi poslovanja</a:t>
            </a:r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hr-HR" b="0" dirty="0">
                <a:solidFill>
                  <a:schemeClr val="tx1"/>
                </a:solidFill>
              </a:rPr>
              <a:t>Brža komunikacija između poslovnih subjekata i Grada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764026"/>
              </p:ext>
            </p:extLst>
          </p:nvPr>
        </p:nvGraphicFramePr>
        <p:xfrm>
          <a:off x="416083" y="4297312"/>
          <a:ext cx="1509587" cy="2399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r:id="rId6" imgW="3153915" imgH="5012769" progId="">
                  <p:embed/>
                </p:oleObj>
              </mc:Choice>
              <mc:Fallback>
                <p:oleObj r:id="rId6" imgW="3153915" imgH="5012769" progId="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6083" y="4297312"/>
                        <a:ext cx="1509587" cy="2399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1030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68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321</Words>
  <Application>Microsoft Office PowerPoint</Application>
  <PresentationFormat>Widescreen</PresentationFormat>
  <Paragraphs>54</Paragraphs>
  <Slides>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Razvoj sustava za upravljanje poslovnim procesima i e-servis</vt:lpstr>
      <vt:lpstr>Digitalizacija procesa obrade Narudžbenica - eNarudžbenica u postupcima jednostavne nabave</vt:lpstr>
      <vt:lpstr>eNarudžbenica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Digitalizacija financijskog poslovanja Grada Zagreba</dc:title>
  <dc:creator>Ines Zjakić</dc:creator>
  <cp:lastModifiedBy>Daliborka Perešin Kekelić</cp:lastModifiedBy>
  <cp:revision>48</cp:revision>
  <dcterms:created xsi:type="dcterms:W3CDTF">2019-07-30T10:58:33Z</dcterms:created>
  <dcterms:modified xsi:type="dcterms:W3CDTF">2020-02-20T10:04:13Z</dcterms:modified>
</cp:coreProperties>
</file>